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21" r:id="rId1"/>
    <p:sldMasterId id="2147483722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 혜원" initials="김혜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810" autoAdjust="0"/>
    <p:restoredTop sz="91261" autoAdjust="0"/>
  </p:normalViewPr>
  <p:slideViewPr>
    <p:cSldViewPr snapToGrid="0">
      <p:cViewPr varScale="1">
        <p:scale>
          <a:sx n="100" d="100"/>
          <a:sy n="100" d="100"/>
        </p:scale>
        <p:origin x="82" y="8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commentAuthors" Target="commentAuthors.xml"  /><Relationship Id="rId19" Type="http://schemas.openxmlformats.org/officeDocument/2006/relationships/presProps" Target="presProps.xml"  /><Relationship Id="rId2" Type="http://schemas.openxmlformats.org/officeDocument/2006/relationships/slideMaster" Target="slideMasters/slideMaster2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0EBFC3C-92D7-49AD-810A-E7F8C3DF9009}" type="datetime1">
              <a:rPr lang="ko-KR" altLang="en-US"/>
              <a:pPr lvl="0">
                <a:defRPr/>
              </a:pPr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3074901-48CF-4135-B709-5E13513356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kern="1200">
                <a:solidFill>
                  <a:schemeClr val="tx1"/>
                </a:solidFill>
                <a:latin typeface="+mj-ea"/>
                <a:ea typeface="+mn-ea"/>
                <a:cs typeface="+mn-cs"/>
              </a:rPr>
              <a:t/>
            </a:r>
            <a:endParaRPr lang="ko-KR" altLang="en-US" sz="1200" kern="120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경쟁력 유리시장에 많이 없어서 더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정부지원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en-US" altLang="ko-KR"/>
              <a:t>3.</a:t>
            </a:r>
            <a:r>
              <a:rPr lang="ko-KR" altLang="en-US"/>
              <a:t>음성 </a:t>
            </a:r>
            <a:r>
              <a:rPr lang="en-US" altLang="ko-KR"/>
              <a:t>+ </a:t>
            </a:r>
            <a:r>
              <a:rPr lang="ko-KR" altLang="en-US"/>
              <a:t>인공지능 </a:t>
            </a:r>
            <a:r>
              <a:rPr lang="en-US" altLang="ko-KR">
                <a:sym typeface="Wingdings"/>
              </a:rPr>
              <a:t> </a:t>
            </a:r>
            <a:r>
              <a:rPr lang="ko-KR" altLang="en-US">
                <a:sym typeface="Wingdings"/>
              </a:rPr>
              <a:t>기업 업무생산성 높임</a:t>
            </a:r>
            <a:r>
              <a:rPr lang="en-US" altLang="ko-KR">
                <a:sym typeface="Wingdings"/>
              </a:rPr>
              <a:t>… </a:t>
            </a:r>
            <a:r>
              <a:rPr lang="ko-KR" altLang="en-US">
                <a:sym typeface="Wingdings"/>
              </a:rPr>
              <a:t>생산성 크기때문에 사업성이 크다</a:t>
            </a:r>
            <a:r>
              <a:rPr lang="en-US" altLang="ko-KR">
                <a:sym typeface="Wingdings"/>
              </a:rPr>
              <a:t>.1</a:t>
            </a:r>
            <a:endParaRPr lang="en-US" altLang="ko-KR">
              <a:sym typeface="Wingdings"/>
            </a:endParaRPr>
          </a:p>
          <a:p>
            <a:pPr marL="0" indent="0">
              <a:buNone/>
              <a:defRPr/>
            </a:pPr>
            <a:r>
              <a:rPr lang="en-US" altLang="ko-KR"/>
              <a:t>3.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.jpe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Relationship Id="rId3" Type="http://schemas.openxmlformats.org/officeDocument/2006/relationships/image" Target="../media/image7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89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4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8376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slideLayout" Target="../slideLayouts/slideLayout21.xml"  /><Relationship Id="rId3" Type="http://schemas.openxmlformats.org/officeDocument/2006/relationships/slideLayout" Target="../slideLayouts/slideLayout22.xml"  /><Relationship Id="rId4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5" r:id="rId17"/>
    <p:sldLayoutId id="2147483690" r:id="rId18"/>
    <p:sldLayoutId id="2147483691" r:id="rId19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microsoft.com/office/2007/relationships/hdphoto" Target="../embeddings/oleObject1.wdp"  /><Relationship Id="rId6" Type="http://schemas.openxmlformats.org/officeDocument/2006/relationships/hyperlink" Target="http://www.free-powerpoint-templates-design.com/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7.xml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1.xml"  /><Relationship Id="rId3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MUD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+mn-lt"/>
              </a:rPr>
              <a:t>Meeting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Using </a:t>
            </a:r>
            <a:r>
              <a:rPr lang="en-US" altLang="ko-KR" dirty="0" err="1">
                <a:latin typeface="+mn-lt"/>
              </a:rPr>
              <a:t>DeepLearning</a:t>
            </a:r>
            <a:endParaRPr lang="en-US" altLang="ko-KR" dirty="0">
              <a:latin typeface="+mn-lt"/>
            </a:endParaRPr>
          </a:p>
        </p:txBody>
      </p:sp>
      <p:pic>
        <p:nvPicPr>
          <p:cNvPr id="6" name="그림 개체 틀 5" descr="실내, 벽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18A1FCB-DAF9-4638-8CB4-FB65F7E0BF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16653" r="16653"/>
          <a:stretch>
            <a:fillRect/>
          </a:stretch>
        </p:blipFill>
        <p:spPr/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CC65989-56D1-437D-9ACC-EC7DC6476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D95C355D-C82B-49DE-8543-F96F255B25DE}"/>
              </a:ext>
            </a:extLst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0516E2-0BC1-4B7A-8620-23D1D3DD8F36}"/>
              </a:ext>
            </a:extLst>
          </p:cNvPr>
          <p:cNvSpPr txBox="1">
            <a:spLocks/>
          </p:cNvSpPr>
          <p:nvPr/>
        </p:nvSpPr>
        <p:spPr>
          <a:xfrm>
            <a:off x="7354392" y="5573408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</a:rPr>
              <a:t>201601364 </a:t>
            </a:r>
            <a:r>
              <a:rPr lang="ko-KR" altLang="en-US" dirty="0">
                <a:solidFill>
                  <a:schemeClr val="tx1"/>
                </a:solidFill>
              </a:rPr>
              <a:t>박주영</a:t>
            </a:r>
            <a:r>
              <a:rPr lang="en-US" altLang="ko-KR" dirty="0">
                <a:solidFill>
                  <a:schemeClr val="tx1"/>
                </a:solidFill>
              </a:rPr>
              <a:t>(T)	201500000 </a:t>
            </a:r>
            <a:r>
              <a:rPr lang="ko-KR" altLang="en-US" dirty="0">
                <a:solidFill>
                  <a:schemeClr val="tx1"/>
                </a:solidFill>
              </a:rPr>
              <a:t>홍승환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</a:rPr>
              <a:t>201600599 </a:t>
            </a:r>
            <a:r>
              <a:rPr lang="ko-KR" altLang="en-US" dirty="0">
                <a:solidFill>
                  <a:schemeClr val="tx1"/>
                </a:solidFill>
              </a:rPr>
              <a:t>김아연</a:t>
            </a:r>
            <a:r>
              <a:rPr lang="en-US" altLang="ko-KR" dirty="0">
                <a:solidFill>
                  <a:schemeClr val="tx1"/>
                </a:solidFill>
              </a:rPr>
              <a:t>	201700000 </a:t>
            </a:r>
            <a:r>
              <a:rPr lang="ko-KR" altLang="en-US" dirty="0">
                <a:solidFill>
                  <a:schemeClr val="tx1"/>
                </a:solidFill>
              </a:rPr>
              <a:t>김혜원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/>
              <a:t>HERE    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4.Word2Vec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216" y="1437216"/>
            <a:ext cx="6438900" cy="444923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884457" y="2377863"/>
            <a:ext cx="3989918" cy="910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위키피디아 한글 덤프 파일을 텍스트로 통합 하고 파일을 읽어와</a:t>
            </a:r>
            <a:endParaRPr lang="ko-KR" altLang="en-US"/>
          </a:p>
          <a:p>
            <a:pPr>
              <a:defRPr/>
            </a:pPr>
            <a:r>
              <a:rPr lang="ko-KR" altLang="en-US"/>
              <a:t>명사만 저장 한후 </a:t>
            </a:r>
            <a:r>
              <a:rPr lang="en-US" altLang="ko-KR"/>
              <a:t>Word2Vec</a:t>
            </a:r>
            <a:r>
              <a:rPr lang="ko-KR" altLang="en-US"/>
              <a:t>으로 학습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1330" y="1478704"/>
            <a:ext cx="5006339" cy="74676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5027" y="3429000"/>
            <a:ext cx="4145280" cy="112776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69948" y="4789170"/>
            <a:ext cx="4282440" cy="108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5.TF-IDF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608541" y="1619250"/>
            <a:ext cx="10805585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TF(단어 빈도, term frequency)는 특정한 단어가 문서 내에 얼마나 자주 등장하는지를 나타내는 값 IDF(역문서 빈도, inverse document frequency)라고 한다. 다른 문서에 자주 등장하지 않는지를 나타내는 값</a:t>
            </a:r>
            <a:endParaRPr lang="ko-KR" altLang="en-US"/>
          </a:p>
          <a:p>
            <a:pPr>
              <a:defRPr/>
            </a:pPr>
            <a:r>
              <a:rPr lang="ko-KR" altLang="en-US"/>
              <a:t>TF-IDF는 TF와 IDF를 곱한 값으로 점수가 높은 단어일수록 다른 문서에는 많지 않고 해당 문서에서 자주 등장하는 단어를 의미한다.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5.TF-IDF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703070"/>
            <a:ext cx="5486400" cy="345186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50001" y="1749636"/>
            <a:ext cx="5059680" cy="251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TF-IDF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6180" y="1629833"/>
            <a:ext cx="931164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0"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/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Rectangle: Rounded Corners 32"/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Rectangle: Rounded Corners 33"/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4" name="Freeform: Shape 43"/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49" name="Freeform: Shape 48"/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5" name="Freeform: Shape 64"/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6" name="Freeform: Shape 65"/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8" name="Freeform: Shape 67"/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60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Thank You</a:t>
            </a:r>
            <a:endParaRPr lang="ko-KR" altLang="en-US" sz="600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1867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감사합니다</a:t>
            </a:r>
            <a:r>
              <a:rPr lang="en-US" altLang="ko-KR" sz="1867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.</a:t>
            </a:r>
            <a:endParaRPr lang="ko-KR" altLang="en-US" sz="1867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0000" t="7780" r="30890" b="78890"/>
          <a:stretch>
            <a:fillRect/>
          </a:stretch>
        </p:blipFill>
        <p:spPr>
          <a:xfrm>
            <a:off x="4492923" y="1690404"/>
            <a:ext cx="3249144" cy="2266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4751851" y="356659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defRPr/>
            </a:pPr>
            <a:r>
              <a:rPr lang="ko-KR" altLang="en-US" sz="4800">
                <a:solidFill>
                  <a:prstClr val="black"/>
                </a:solidFill>
                <a:latin typeface="Arial"/>
                <a:cs typeface="Arial"/>
              </a:rPr>
              <a:t>목차</a:t>
            </a:r>
            <a:endParaRPr lang="ko-KR" altLang="en-US"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8239567" y="-1575980"/>
            <a:ext cx="720000" cy="71848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89395" y="1704454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137541" y="1776602"/>
            <a:ext cx="5277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01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8343903" y="-419097"/>
            <a:ext cx="720000" cy="6976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351350" y="276690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5434806" y="2835713"/>
            <a:ext cx="533559" cy="45274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02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8328914" y="519199"/>
            <a:ext cx="720000" cy="70485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55117" y="3710586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5292718" y="3790426"/>
            <a:ext cx="532772" cy="45052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03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8144817" y="2138558"/>
            <a:ext cx="720000" cy="743786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13704" y="554549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5004182" y="5623114"/>
            <a:ext cx="527709" cy="4519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05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5826031" y="1881499"/>
            <a:ext cx="5514322" cy="33855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ko-KR" altLang="en-US" sz="1600" b="1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5802287" y="1784881"/>
            <a:ext cx="551432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Konlpy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6096000" y="2828309"/>
            <a:ext cx="5514322" cy="5149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one-hot encodding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52" name="TextBox 26"/>
          <p:cNvSpPr txBox="1"/>
          <p:nvPr/>
        </p:nvSpPr>
        <p:spPr>
          <a:xfrm>
            <a:off x="5889551" y="3737859"/>
            <a:ext cx="5514322" cy="51791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>
                <a:solidFill>
                  <a:schemeClr val="bg1"/>
                </a:solidFill>
                <a:latin typeface="+mj-ea"/>
                <a:ea typeface="+mj-ea"/>
                <a:cs typeface="Arial"/>
              </a:rPr>
              <a:t>word embedding</a:t>
            </a:r>
            <a:endParaRPr lang="en-US" altLang="ko-KR" sz="2800" b="1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53" name="TextBox 26"/>
          <p:cNvSpPr txBox="1"/>
          <p:nvPr/>
        </p:nvSpPr>
        <p:spPr>
          <a:xfrm>
            <a:off x="5683656" y="5603893"/>
            <a:ext cx="5514322" cy="518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TF-IDF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30" name="Round Same Side Corner Rectangle 19"/>
          <p:cNvSpPr/>
          <p:nvPr/>
        </p:nvSpPr>
        <p:spPr>
          <a:xfrm rot="16200000">
            <a:off x="8275154" y="1360444"/>
            <a:ext cx="720000" cy="72196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5111352" y="4677419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5166060" y="4784112"/>
            <a:ext cx="531370" cy="45273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04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5862679" y="4723350"/>
            <a:ext cx="5514322" cy="51349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Word2Vec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Konlpy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637115" y="1834094"/>
            <a:ext cx="9006417" cy="5643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100"/>
              <a:t>Python</a:t>
            </a:r>
            <a:r>
              <a:rPr lang="ko-KR" altLang="en-US" sz="3100"/>
              <a:t>을 이용한 오픈소스 한국어 정보처리 패키지</a:t>
            </a:r>
            <a:endParaRPr lang="ko-KR" altLang="en-US" sz="3100"/>
          </a:p>
        </p:txBody>
      </p:sp>
      <p:sp>
        <p:nvSpPr>
          <p:cNvPr id="55" name=""/>
          <p:cNvSpPr txBox="1"/>
          <p:nvPr/>
        </p:nvSpPr>
        <p:spPr>
          <a:xfrm>
            <a:off x="559858" y="3429000"/>
            <a:ext cx="130174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토큰화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6205010" y="3429000"/>
            <a:ext cx="130174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어간추출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9684808" y="3429000"/>
            <a:ext cx="1301749" cy="365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Word2Vec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269874" y="3122083"/>
            <a:ext cx="1968500" cy="11959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/>
              <a:t>토큰화</a:t>
            </a:r>
            <a:endParaRPr lang="ko-KR" altLang="en-US" sz="2500"/>
          </a:p>
        </p:txBody>
      </p:sp>
      <p:sp>
        <p:nvSpPr>
          <p:cNvPr id="60" name=""/>
          <p:cNvSpPr/>
          <p:nvPr/>
        </p:nvSpPr>
        <p:spPr>
          <a:xfrm>
            <a:off x="3110441" y="3147483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불용어 처리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6096000" y="3141132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어간 추출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9363076" y="3092448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Word2Vec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cxnSp>
        <p:nvCxnSpPr>
          <p:cNvPr id="63" name=""/>
          <p:cNvCxnSpPr/>
          <p:nvPr/>
        </p:nvCxnSpPr>
        <p:spPr>
          <a:xfrm flipV="1">
            <a:off x="2423583" y="3704167"/>
            <a:ext cx="455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"/>
          <p:cNvSpPr/>
          <p:nvPr/>
        </p:nvSpPr>
        <p:spPr>
          <a:xfrm>
            <a:off x="2412999" y="3577166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65" name=""/>
          <p:cNvSpPr/>
          <p:nvPr/>
        </p:nvSpPr>
        <p:spPr>
          <a:xfrm>
            <a:off x="8460317" y="3549650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5278966" y="3553882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1-1</a:t>
            </a:r>
            <a:r>
              <a:rPr lang="ko-KR" altLang="en-US"/>
              <a:t> 토큰화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69333" y="1932220"/>
            <a:ext cx="6140872" cy="299355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328958" y="1979083"/>
            <a:ext cx="3249084" cy="6383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Konlpy</a:t>
            </a:r>
            <a:r>
              <a:rPr lang="ko-KR" altLang="en-US"/>
              <a:t>의 형태소 분석기 중 </a:t>
            </a:r>
            <a:r>
              <a:rPr lang="en-US" altLang="ko-KR"/>
              <a:t>Okt</a:t>
            </a:r>
            <a:r>
              <a:rPr lang="ko-KR" altLang="en-US"/>
              <a:t>를 이용해서 토큰화를 한다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1-2</a:t>
            </a:r>
            <a:r>
              <a:rPr lang="ko-KR" altLang="en-US"/>
              <a:t> 불용어 처리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69334" y="1799166"/>
            <a:ext cx="5926666" cy="390351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096124" y="2021416"/>
            <a:ext cx="2857500" cy="9103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불용어</a:t>
            </a:r>
            <a:endParaRPr lang="ko-KR" altLang="en-US" b="1"/>
          </a:p>
          <a:p>
            <a:pPr>
              <a:defRPr/>
            </a:pPr>
            <a:r>
              <a:rPr lang="ko-KR" altLang="en-US"/>
              <a:t>큰 의미가 없다고 생각하는 단어 토큰이다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7027333" y="3429000"/>
            <a:ext cx="4095749" cy="17316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불용어 처리의 의의</a:t>
            </a:r>
            <a:endParaRPr lang="ko-KR" altLang="en-US"/>
          </a:p>
          <a:p>
            <a:pPr>
              <a:defRPr/>
            </a:pPr>
            <a:r>
              <a:rPr lang="ko-KR" altLang="en-US"/>
              <a:t>조사 접미사 같은 단어들은 문장에서 자주 등장하지만 의미 분석하는데에 기여하는 바가 없는 단어들을 없애 불필요한 메모리 낭비와 탐색 시간을 줄인다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1-3</a:t>
            </a:r>
            <a:r>
              <a:rPr lang="ko-KR" altLang="en-US"/>
              <a:t> 어간 추출</a:t>
            </a: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973666" y="1809750"/>
            <a:ext cx="10191751" cy="636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어간(stem) : 용언(동사, 형용사)을 활용할 때, 원칙적으로 모양이 변하지 않는 부분. 활용에서 어미에 선행하는 부분. 때론 어간의 모양도 바뀔 수 있음(예: 긋다, 긋고, 그어서, 그어라).</a:t>
            </a:r>
            <a:endParaRPr lang="en-US" altLang="ko-KR"/>
          </a:p>
        </p:txBody>
      </p:sp>
      <p:sp>
        <p:nvSpPr>
          <p:cNvPr id="4" name=""/>
          <p:cNvSpPr txBox="1"/>
          <p:nvPr/>
        </p:nvSpPr>
        <p:spPr>
          <a:xfrm>
            <a:off x="7725832" y="6492663"/>
            <a:ext cx="4466168" cy="3653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https://github.com/lovit/korean_lemmatizer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994832" y="2582333"/>
            <a:ext cx="10339919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효과적인 텍스트 마이닝을 위해선 어간을 추출하여 다양한 형태의 단어들을 단일화하는 과정</a:t>
            </a:r>
            <a:r>
              <a:rPr lang="ko-KR" altLang="en-US"/>
              <a:t>이 필요함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80" y="3032760"/>
            <a:ext cx="5637954" cy="306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one-hot encoding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9780" y="1590463"/>
            <a:ext cx="5615940" cy="172212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256" y="1458381"/>
            <a:ext cx="5608320" cy="47244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281207" y="3608917"/>
            <a:ext cx="5132917" cy="2285153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단어집합의 크기를 벡터의 차원으로 표현하고 각 단어마다 숫자 인덱싱 후 표현하고 싶은 단어의 자리만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을 넣고 나머지는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을 넣는 방식으로 단어 수가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1000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개면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1000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개의 차원이 필요하여 공간적 낭비가 심하고 각 단어에 의미를 담지 못하는 방식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3.word embedding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6186"/>
            <a:ext cx="7845212" cy="329946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747000" y="1640415"/>
            <a:ext cx="4445000" cy="360595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one-hot encoding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의 문제점을 개선하기 위한 방식으로  희소 벡터와 반대되는 개념인 밀집 표현을 사용한 기법입니다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벡터의 차원을 단어 집합의 크기로 상정하는 것이 아니라 사용자가 직접 차원을 설정하고 저차원에 단어의 의미를 여러차원에 분산하여 표현 하여 단어간 유사도를 계산하는 방법입니다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4.Word2Vec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301624" y="1492249"/>
            <a:ext cx="9895416" cy="52937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Word Embedding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의 한 종류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 Word2Vec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에는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CBOW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Skip-gram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두가지 방식이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  <p:sp>
        <p:nvSpPr>
          <p:cNvPr id="6" name=""/>
          <p:cNvSpPr txBox="1"/>
          <p:nvPr/>
        </p:nvSpPr>
        <p:spPr>
          <a:xfrm>
            <a:off x="312207" y="2169583"/>
            <a:ext cx="5291666" cy="12384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CBOW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주변에 있는 단어들을 가지고 중간에 있는 단어들을 예측하는 방법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  <p:pic>
        <p:nvPicPr>
          <p:cNvPr id="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53999" y="3291416"/>
            <a:ext cx="5400040" cy="2397337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5921374" y="2148416"/>
            <a:ext cx="5027084" cy="802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Skip-gram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중간에 있는 단어로 주변 단어들을 예측하는 방법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  <p:pic>
        <p:nvPicPr>
          <p:cNvPr id="9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947833" y="3079749"/>
            <a:ext cx="5400040" cy="240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292</ep:Words>
  <ep:PresentationFormat>와이드스크린</ep:PresentationFormat>
  <ep:Paragraphs>57</ep:Paragraphs>
  <ep:Slides>14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ep:HeadingPairs>
  <ep:TitlesOfParts>
    <vt:vector size="16" baseType="lpstr"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2019-09-16T01:36:18.000</dcterms:created>
  <dc:creator>김 혜원</dc:creator>
  <cp:lastModifiedBy>82103</cp:lastModifiedBy>
  <dcterms:modified xsi:type="dcterms:W3CDTF">2019-09-23T12:43:12.667</dcterms:modified>
  <cp:revision>105</cp:revision>
  <dc:title>회의 분석 도우미</dc:title>
  <cp:version/>
</cp:coreProperties>
</file>